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9" r:id="rId6"/>
    <p:sldId id="271" r:id="rId7"/>
    <p:sldId id="277" r:id="rId8"/>
    <p:sldId id="278" r:id="rId9"/>
    <p:sldId id="279" r:id="rId10"/>
    <p:sldId id="258" r:id="rId11"/>
    <p:sldId id="260" r:id="rId12"/>
    <p:sldId id="261" r:id="rId13"/>
    <p:sldId id="264" r:id="rId14"/>
    <p:sldId id="265" r:id="rId15"/>
    <p:sldId id="266" r:id="rId16"/>
    <p:sldId id="275" r:id="rId17"/>
    <p:sldId id="262" r:id="rId18"/>
    <p:sldId id="272" r:id="rId19"/>
    <p:sldId id="267" r:id="rId20"/>
    <p:sldId id="273" r:id="rId21"/>
    <p:sldId id="274" r:id="rId22"/>
    <p:sldId id="270" r:id="rId23"/>
    <p:sldId id="268" r:id="rId24"/>
    <p:sldId id="280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8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4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7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9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1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5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40FF-9A92-4C70-BFF6-8B84712C64C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3AB1E-13E9-41A4-83B2-52B8E00150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7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55371"/>
            <a:ext cx="9144000" cy="190323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MX" dirty="0" smtClean="0"/>
              <a:t>INTRODUCCIÓN A LA FARMACOLOGÍA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84140"/>
            <a:ext cx="9144000" cy="1655762"/>
          </a:xfrm>
        </p:spPr>
        <p:txBody>
          <a:bodyPr/>
          <a:lstStyle/>
          <a:p>
            <a:pPr algn="r"/>
            <a:r>
              <a:rPr lang="es-MX" i="1" dirty="0" smtClean="0"/>
              <a:t>Dr. Marlon Yanchaliquin</a:t>
            </a:r>
            <a:endParaRPr lang="en-US" i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676400" y="64546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b="1" dirty="0" smtClean="0"/>
              <a:t>MÓDULO I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443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08" y="1690688"/>
            <a:ext cx="8593183" cy="49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TERMINOLOGÍA FARMACÉUTICA</a:t>
            </a:r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13" y="4037499"/>
            <a:ext cx="2857500" cy="2190750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5521146" cy="17362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983" y="3696788"/>
            <a:ext cx="5732120" cy="28721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7" b="13714"/>
          <a:stretch/>
        </p:blipFill>
        <p:spPr>
          <a:xfrm>
            <a:off x="9026433" y="571418"/>
            <a:ext cx="1711235" cy="29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TERMINOLOGÍA FARMACÉUTICA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6" y="2023714"/>
            <a:ext cx="5752665" cy="37562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41" y="1992495"/>
            <a:ext cx="5375656" cy="37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" y="365125"/>
            <a:ext cx="8945880" cy="61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Terminología Farmacéutica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43" y="1690688"/>
            <a:ext cx="3171401" cy="2114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7090954" cy="22548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371" y="4158048"/>
            <a:ext cx="6919566" cy="25864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4995"/>
            <a:ext cx="3157538" cy="1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Terminología Farmacéutica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53" y="1933433"/>
            <a:ext cx="5369846" cy="1831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00" y="4026499"/>
            <a:ext cx="7797199" cy="26259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34" y="1807281"/>
            <a:ext cx="5120641" cy="20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Clasificación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729"/>
          <a:stretch/>
        </p:blipFill>
        <p:spPr>
          <a:xfrm>
            <a:off x="279077" y="1932916"/>
            <a:ext cx="6021875" cy="41367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952" y="1825625"/>
            <a:ext cx="5510240" cy="39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ÁREAS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09" y="1690688"/>
            <a:ext cx="9723328" cy="49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ÁREAS DE LA FARMACOLOGÍA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22783"/>
          <a:stretch/>
        </p:blipFill>
        <p:spPr>
          <a:xfrm>
            <a:off x="8597538" y="2648585"/>
            <a:ext cx="2756262" cy="288044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48585"/>
            <a:ext cx="6986452" cy="29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ÁREAS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057606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GENERALIDADES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9757"/>
          <a:stretch/>
        </p:blipFill>
        <p:spPr>
          <a:xfrm>
            <a:off x="697566" y="1690688"/>
            <a:ext cx="10549554" cy="42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ÁREAS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TOXICOLOGÍA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627" y="2126071"/>
            <a:ext cx="7039957" cy="2505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32" y="5567278"/>
            <a:ext cx="5801535" cy="6096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22966"/>
          <a:stretch/>
        </p:blipFill>
        <p:spPr>
          <a:xfrm>
            <a:off x="1111705" y="2619817"/>
            <a:ext cx="2389141" cy="22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ÁREAS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FARMACOEPIDEMIOLOGÍA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592" y="5122723"/>
            <a:ext cx="6202680" cy="86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505" y="2727308"/>
            <a:ext cx="6201640" cy="1790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4357" r="9429"/>
          <a:stretch/>
        </p:blipFill>
        <p:spPr>
          <a:xfrm>
            <a:off x="8281089" y="2270796"/>
            <a:ext cx="3396016" cy="2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ÁREAS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21" y="1641663"/>
            <a:ext cx="8017558" cy="47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Importancia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968432"/>
            <a:ext cx="10627390" cy="40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Importancia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87" t="31161" r="470" b="12768"/>
          <a:stretch/>
        </p:blipFill>
        <p:spPr>
          <a:xfrm>
            <a:off x="587829" y="2335946"/>
            <a:ext cx="10347960" cy="33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Rang HP, Dale MM, Ritter JM, Flower RJ, Henderson G. </a:t>
            </a:r>
            <a:r>
              <a:rPr lang="en-US" dirty="0" err="1"/>
              <a:t>Farmacología</a:t>
            </a:r>
            <a:r>
              <a:rPr lang="en-US" dirty="0"/>
              <a:t>. </a:t>
            </a:r>
            <a:r>
              <a:rPr lang="es-MX" dirty="0"/>
              <a:t>8ª ed. Barcelona: </a:t>
            </a:r>
            <a:r>
              <a:rPr lang="es-MX" dirty="0" err="1"/>
              <a:t>Elsevier</a:t>
            </a:r>
            <a:r>
              <a:rPr lang="es-MX" dirty="0"/>
              <a:t> España; 2016.</a:t>
            </a:r>
            <a:endParaRPr lang="en-US" dirty="0"/>
          </a:p>
          <a:p>
            <a:pPr lvl="0"/>
            <a:r>
              <a:rPr lang="en-US" dirty="0" err="1"/>
              <a:t>Katzung</a:t>
            </a:r>
            <a:r>
              <a:rPr lang="en-US" dirty="0"/>
              <a:t> BG, Masters SB, Trevor AJ. </a:t>
            </a:r>
            <a:r>
              <a:rPr lang="es-MX" dirty="0"/>
              <a:t>Farmacología básica y clínica. 14ª ed. </a:t>
            </a:r>
            <a:r>
              <a:rPr lang="en-US" dirty="0"/>
              <a:t>México: McGraw-Hill </a:t>
            </a:r>
            <a:r>
              <a:rPr lang="en-US" dirty="0" err="1"/>
              <a:t>Interamericana</a:t>
            </a:r>
            <a:r>
              <a:rPr lang="en-US" dirty="0"/>
              <a:t>; 2018.</a:t>
            </a:r>
          </a:p>
          <a:p>
            <a:pPr lvl="0"/>
            <a:r>
              <a:rPr lang="en-US" dirty="0"/>
              <a:t>World Health Organization (WHO). The Selection and Use of Essential Medicines. Report of the WHO Expert Committee. 22nd List. Geneva: WHO; 2021.</a:t>
            </a:r>
          </a:p>
          <a:p>
            <a:pPr lvl="0"/>
            <a:r>
              <a:rPr lang="es-MX" dirty="0"/>
              <a:t>Ministerio de Salud Pública del Ecuador. Cuadro Nacional de Medicamentos Básicos 11.ª Edición. </a:t>
            </a:r>
            <a:r>
              <a:rPr lang="en-US" dirty="0"/>
              <a:t>Quito: MSP; 2022.</a:t>
            </a:r>
          </a:p>
          <a:p>
            <a:pPr lvl="0"/>
            <a:r>
              <a:rPr lang="en-US" dirty="0"/>
              <a:t>Goodman LS, Gilman A. The Pharmacological Basis of Therapeutics. 13th ed. New York: McGraw-Hill Education; 2018.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61" y="715644"/>
            <a:ext cx="3606437" cy="221996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9513" t="36339" r="39926" b="33482"/>
          <a:stretch/>
        </p:blipFill>
        <p:spPr>
          <a:xfrm>
            <a:off x="838200" y="1825625"/>
            <a:ext cx="5277395" cy="220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10" y="4008508"/>
            <a:ext cx="5517141" cy="23041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57" y="4598941"/>
            <a:ext cx="32861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MX" dirty="0" smtClean="0"/>
              <a:t>Rama de la Medicina que </a:t>
            </a:r>
            <a:r>
              <a:rPr lang="es-MX" dirty="0"/>
              <a:t>se ocupa esencialmente de las drogas o fármacos utilizados para el diagnóstico, prevención o tratamiento de las enfermedades del ser humano, </a:t>
            </a:r>
            <a:r>
              <a:rPr lang="es-MX" dirty="0" smtClean="0"/>
              <a:t>implica </a:t>
            </a:r>
            <a:r>
              <a:rPr lang="es-MX" dirty="0"/>
              <a:t>el origen, las propiedades físicas y químicas, presentación, efectos bioquímicos y fisiológicos, mecanismos de acción, absorción, distribución, biotransformación y excreción, además del uso terapéutico y de otra índole de los </a:t>
            </a:r>
            <a:r>
              <a:rPr lang="es-MX" dirty="0" smtClean="0"/>
              <a:t>fármaco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153515" cy="34517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Historia de la Farmacología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48" y="1825625"/>
            <a:ext cx="2109652" cy="283045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48" y="4944590"/>
            <a:ext cx="2102576" cy="138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7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Historia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175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/>
              <a:t>En </a:t>
            </a:r>
            <a:r>
              <a:rPr lang="es-MX" dirty="0"/>
              <a:t>Grecia, Hipócrates (siglo V a.C.), considerado el padre de la medicina, impulsó el uso racional de los medicamentos. </a:t>
            </a:r>
            <a:endParaRPr lang="es-MX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/>
              <a:t>Galeno </a:t>
            </a:r>
            <a:r>
              <a:rPr lang="es-MX" dirty="0"/>
              <a:t>(129-199 d.C.) aportó técnicas de preparación de medicamentos que dieron origen a la llamada 'farmacia galénica'.</a:t>
            </a:r>
            <a:br>
              <a:rPr lang="es-MX" dirty="0"/>
            </a:br>
            <a:endParaRPr lang="es-MX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/>
              <a:t>Durante </a:t>
            </a:r>
            <a:r>
              <a:rPr lang="es-MX" dirty="0"/>
              <a:t>la Edad Media, </a:t>
            </a:r>
            <a:r>
              <a:rPr lang="es-MX" dirty="0" smtClean="0"/>
              <a:t>Avicena </a:t>
            </a:r>
            <a:r>
              <a:rPr lang="es-MX" dirty="0"/>
              <a:t>(980–1037 d.C</a:t>
            </a:r>
            <a:r>
              <a:rPr lang="es-MX" dirty="0" smtClean="0"/>
              <a:t>.) Médico </a:t>
            </a:r>
            <a:r>
              <a:rPr lang="es-MX" dirty="0"/>
              <a:t>y filósofo islámico que escribió el Canon de Medicina, incluyendo clasificación de medicamentos</a:t>
            </a:r>
            <a:r>
              <a:rPr lang="es-MX" dirty="0" smtClean="0"/>
              <a:t>. Referencia </a:t>
            </a:r>
            <a:r>
              <a:rPr lang="es-MX" dirty="0"/>
              <a:t>farmacológica durante siglos en Europa y </a:t>
            </a:r>
            <a:r>
              <a:rPr lang="es-MX" dirty="0" smtClean="0"/>
              <a:t>Asia.</a:t>
            </a:r>
            <a:endParaRPr lang="es-MX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/>
              <a:t>En </a:t>
            </a:r>
            <a:r>
              <a:rPr lang="es-MX" dirty="0"/>
              <a:t>el Renacimiento y la Edad Moderna, los boticarios debían formarse y seguir normas de control. Nacieron las farmacopeas: libros oficiales que estandarizaban los medicamentos.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/>
              <a:t>El </a:t>
            </a:r>
            <a:r>
              <a:rPr lang="es-MX" dirty="0"/>
              <a:t>siglo XX trajo la revolución farmacéutica: Alexander </a:t>
            </a:r>
            <a:r>
              <a:rPr lang="es-MX" dirty="0" smtClean="0"/>
              <a:t>Fleming descubre </a:t>
            </a:r>
            <a:r>
              <a:rPr lang="es-MX" dirty="0"/>
              <a:t>de la penicilina </a:t>
            </a:r>
            <a:r>
              <a:rPr lang="es-MX" dirty="0" smtClean="0"/>
              <a:t>(1928) Antibiótico </a:t>
            </a:r>
            <a:r>
              <a:rPr lang="es-MX" dirty="0"/>
              <a:t>natural descubierto por accidente en un cultivo de </a:t>
            </a:r>
            <a:r>
              <a:rPr lang="es-MX" dirty="0" smtClean="0"/>
              <a:t>moho, revolucionó </a:t>
            </a:r>
            <a:r>
              <a:rPr lang="es-MX" dirty="0"/>
              <a:t>el tratamiento de infecciones</a:t>
            </a:r>
            <a:r>
              <a:rPr lang="es-MX" dirty="0" smtClean="0"/>
              <a:t>. </a:t>
            </a:r>
            <a:r>
              <a:rPr lang="es-MX" dirty="0"/>
              <a:t>S</a:t>
            </a:r>
            <a:r>
              <a:rPr lang="es-MX" dirty="0" smtClean="0"/>
              <a:t>e </a:t>
            </a:r>
            <a:r>
              <a:rPr lang="es-MX" dirty="0"/>
              <a:t>desarrollaron vacunas, y surgió la industria farmacéutica moderna. </a:t>
            </a:r>
            <a:endParaRPr lang="es-MX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4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Historia de la Farmacología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3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WILLIAM HARVEY – 1578 A 1657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38" t="21918" r="661" b="7946"/>
          <a:stretch/>
        </p:blipFill>
        <p:spPr>
          <a:xfrm>
            <a:off x="724730" y="2286001"/>
            <a:ext cx="1146727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8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Historia de la Farmacología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46" t="22054" r="972" b="10447"/>
          <a:stretch/>
        </p:blipFill>
        <p:spPr>
          <a:xfrm>
            <a:off x="862280" y="1933621"/>
            <a:ext cx="10491520" cy="41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2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Historia de la Farmacología</a:t>
            </a:r>
            <a:endParaRPr lang="en-US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95" y="2426516"/>
            <a:ext cx="4849610" cy="2748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98" y="4534548"/>
            <a:ext cx="2525057" cy="16833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823" y="1267096"/>
            <a:ext cx="2740774" cy="15803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7334" y="1769247"/>
            <a:ext cx="279545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El </a:t>
            </a:r>
            <a:r>
              <a:rPr lang="es-MX" i="1" dirty="0" smtClean="0"/>
              <a:t>curare</a:t>
            </a:r>
            <a:r>
              <a:rPr lang="es-MX" dirty="0" smtClean="0"/>
              <a:t>, descubierta en 1516, es </a:t>
            </a:r>
            <a:r>
              <a:rPr lang="es-MX" dirty="0"/>
              <a:t>una sustancia de origen vegetal que afecta los músculos voluntarios bloqueando la placa motora terminal, lo que provoca parálisis muscular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r="39136"/>
          <a:stretch/>
        </p:blipFill>
        <p:spPr>
          <a:xfrm>
            <a:off x="585474" y="4625988"/>
            <a:ext cx="2943703" cy="179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350</Words>
  <Application>Microsoft Office PowerPoint</Application>
  <PresentationFormat>Panorámica</PresentationFormat>
  <Paragraphs>41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de Office</vt:lpstr>
      <vt:lpstr>INTRODUCCIÓN A LA FARMACOLOGÍA</vt:lpstr>
      <vt:lpstr>GENERALIDADES</vt:lpstr>
      <vt:lpstr>DEFINICIÓN</vt:lpstr>
      <vt:lpstr>DEFINICIÓN</vt:lpstr>
      <vt:lpstr>Historia de la Farmacología</vt:lpstr>
      <vt:lpstr>Historia de la Farmacología</vt:lpstr>
      <vt:lpstr>Historia de la Farmacología</vt:lpstr>
      <vt:lpstr>Historia de la Farmacología</vt:lpstr>
      <vt:lpstr>Historia de la Farmacología</vt:lpstr>
      <vt:lpstr>DEFINICIÓN</vt:lpstr>
      <vt:lpstr>TERMINOLOGÍA FARMACÉUTICA</vt:lpstr>
      <vt:lpstr>TERMINOLOGÍA FARMACÉUTICA</vt:lpstr>
      <vt:lpstr>Presentación de PowerPoint</vt:lpstr>
      <vt:lpstr>Terminología Farmacéutica</vt:lpstr>
      <vt:lpstr>Terminología Farmacéutica</vt:lpstr>
      <vt:lpstr>Clasificación</vt:lpstr>
      <vt:lpstr>ÁREAS DE LA FARMACOLOGÍA</vt:lpstr>
      <vt:lpstr>ÁREAS DE LA FARMACOLOGÍA</vt:lpstr>
      <vt:lpstr>ÁREAS DE LA FARMACOLOGÍA</vt:lpstr>
      <vt:lpstr>ÁREAS DE LA FARMACOLOGÍA</vt:lpstr>
      <vt:lpstr>ÁREAS DE LA FARMACOLOGÍA</vt:lpstr>
      <vt:lpstr>ÁREAS DE LA FARMACOLOGÍA</vt:lpstr>
      <vt:lpstr>Importancia de la Farmacología</vt:lpstr>
      <vt:lpstr>Importancia de la Farmacología</vt:lpstr>
      <vt:lpstr>Fuentes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FARMACOLOGÍA</dc:title>
  <dc:creator>core i9</dc:creator>
  <cp:lastModifiedBy>core i9</cp:lastModifiedBy>
  <cp:revision>18</cp:revision>
  <dcterms:created xsi:type="dcterms:W3CDTF">2025-07-01T21:38:05Z</dcterms:created>
  <dcterms:modified xsi:type="dcterms:W3CDTF">2025-07-02T23:47:29Z</dcterms:modified>
</cp:coreProperties>
</file>